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0" r:id="rId2"/>
    <p:sldId id="402" r:id="rId3"/>
    <p:sldId id="302" r:id="rId4"/>
    <p:sldId id="366" r:id="rId5"/>
    <p:sldId id="404" r:id="rId6"/>
    <p:sldId id="365" r:id="rId7"/>
    <p:sldId id="406" r:id="rId8"/>
    <p:sldId id="294" r:id="rId9"/>
    <p:sldId id="286" r:id="rId10"/>
    <p:sldId id="322" r:id="rId11"/>
    <p:sldId id="287" r:id="rId12"/>
    <p:sldId id="284" r:id="rId13"/>
    <p:sldId id="371" r:id="rId14"/>
    <p:sldId id="370" r:id="rId15"/>
    <p:sldId id="367" r:id="rId16"/>
    <p:sldId id="368" r:id="rId17"/>
    <p:sldId id="369" r:id="rId18"/>
    <p:sldId id="323" r:id="rId19"/>
    <p:sldId id="278" r:id="rId20"/>
    <p:sldId id="279" r:id="rId21"/>
    <p:sldId id="280" r:id="rId22"/>
    <p:sldId id="385" r:id="rId23"/>
    <p:sldId id="384" r:id="rId24"/>
    <p:sldId id="291" r:id="rId25"/>
    <p:sldId id="383" r:id="rId26"/>
    <p:sldId id="382" r:id="rId27"/>
    <p:sldId id="333" r:id="rId28"/>
    <p:sldId id="381" r:id="rId29"/>
    <p:sldId id="391" r:id="rId30"/>
    <p:sldId id="392" r:id="rId31"/>
    <p:sldId id="393" r:id="rId32"/>
    <p:sldId id="398" r:id="rId33"/>
    <p:sldId id="395" r:id="rId34"/>
    <p:sldId id="396" r:id="rId35"/>
    <p:sldId id="397" r:id="rId36"/>
    <p:sldId id="387" r:id="rId37"/>
    <p:sldId id="390" r:id="rId38"/>
    <p:sldId id="332" r:id="rId39"/>
    <p:sldId id="325" r:id="rId40"/>
    <p:sldId id="328" r:id="rId41"/>
    <p:sldId id="374" r:id="rId42"/>
    <p:sldId id="326" r:id="rId43"/>
    <p:sldId id="330" r:id="rId44"/>
    <p:sldId id="400" r:id="rId45"/>
    <p:sldId id="375" r:id="rId46"/>
    <p:sldId id="377" r:id="rId47"/>
    <p:sldId id="378" r:id="rId48"/>
    <p:sldId id="379" r:id="rId49"/>
    <p:sldId id="399" r:id="rId50"/>
    <p:sldId id="274" r:id="rId51"/>
    <p:sldId id="401" r:id="rId5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erstenberg, Gary" initials="FG" lastIdx="0" clrIdx="0">
    <p:extLst>
      <p:ext uri="{19B8F6BF-5375-455C-9EA6-DF929625EA0E}">
        <p15:presenceInfo xmlns:p15="http://schemas.microsoft.com/office/powerpoint/2012/main" userId="S-1-5-21-2831331693-3084120598-819134616-56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CED1"/>
    <a:srgbClr val="8BCED1"/>
    <a:srgbClr val="94D1D4"/>
    <a:srgbClr val="70C2C6"/>
    <a:srgbClr val="52B5BA"/>
    <a:srgbClr val="43A2A7"/>
    <a:srgbClr val="38888C"/>
    <a:srgbClr val="466266"/>
    <a:srgbClr val="4F7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293" autoAdjust="0"/>
  </p:normalViewPr>
  <p:slideViewPr>
    <p:cSldViewPr snapToGrid="0">
      <p:cViewPr varScale="1">
        <p:scale>
          <a:sx n="92" d="100"/>
          <a:sy n="92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AE944-F39E-477B-B0D5-8A95B19528BD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E16C8-2A3F-4DBB-977C-9CE9BC52C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3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corridor or</a:t>
            </a:r>
            <a:r>
              <a:rPr lang="en-US" baseline="0" dirty="0"/>
              <a:t> background title page!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16C8-2A3F-4DBB-977C-9CE9BC52C5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3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16C8-2A3F-4DBB-977C-9CE9BC52C5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16C8-2A3F-4DBB-977C-9CE9BC52C5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79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16C8-2A3F-4DBB-977C-9CE9BC52C5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99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16C8-2A3F-4DBB-977C-9CE9BC52C5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8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16C8-2A3F-4DBB-977C-9CE9BC52C5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4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 OF</a:t>
            </a:r>
            <a:r>
              <a:rPr lang="en-US" baseline="0" dirty="0"/>
              <a:t> TOWN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16C8-2A3F-4DBB-977C-9CE9BC52C5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70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16C8-2A3F-4DBB-977C-9CE9BC52C56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60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16C8-2A3F-4DBB-977C-9CE9BC52C56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5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7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35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6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3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5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2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0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5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46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1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ACD93-5B06-4FDB-8133-0B43FF2E2B1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01203-9BC8-431B-8FEB-7B8C09FBC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5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7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 MEETING</a:t>
            </a:r>
            <a:br>
              <a:rPr lang="en-US" dirty="0"/>
            </a:br>
            <a:r>
              <a:rPr lang="en-US" dirty="0"/>
              <a:t>6 October 2002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CONNECTIVITY GRANT PROGRAM</a:t>
            </a:r>
          </a:p>
          <a:p>
            <a:r>
              <a:rPr lang="en-US" dirty="0"/>
              <a:t>FOR</a:t>
            </a:r>
          </a:p>
          <a:p>
            <a:r>
              <a:rPr lang="en-US" dirty="0"/>
              <a:t>Main Street Sidewalk Connectivity Project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" y="679"/>
            <a:ext cx="3230880" cy="3283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0"/>
            <a:ext cx="3230880" cy="32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3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8" y="401819"/>
            <a:ext cx="11503742" cy="64561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4" y="296300"/>
            <a:ext cx="10515600" cy="1325563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ENGINEERING DATA</a:t>
            </a:r>
          </a:p>
        </p:txBody>
      </p:sp>
    </p:spTree>
    <p:extLst>
      <p:ext uri="{BB962C8B-B14F-4D97-AF65-F5344CB8AC3E}">
        <p14:creationId xmlns:p14="http://schemas.microsoft.com/office/powerpoint/2010/main" val="123818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Minor Arterial (SR 176)</a:t>
            </a:r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03" y="2408476"/>
            <a:ext cx="3114218" cy="3999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5" y="-17961"/>
            <a:ext cx="4835236" cy="68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CDOT Traffic Data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942279"/>
              </p:ext>
            </p:extLst>
          </p:nvPr>
        </p:nvGraphicFramePr>
        <p:xfrm>
          <a:off x="167080" y="1436915"/>
          <a:ext cx="5521110" cy="1107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1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94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7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</a:rPr>
                        <a:t>Project Segment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effectLst/>
                        </a:rPr>
                        <a:t>ADT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22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Louis Street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14,200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22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New Britain Avenue (SR 174)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8,400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5342" y="6091936"/>
            <a:ext cx="2821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ADT = Average Daily Traffic, </a:t>
            </a:r>
            <a:r>
              <a:rPr lang="en-US" sz="1400" dirty="0" err="1"/>
              <a:t>veh</a:t>
            </a:r>
            <a:r>
              <a:rPr lang="en-US" sz="1400" dirty="0"/>
              <a:t>/day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19" y="31069"/>
            <a:ext cx="4897582" cy="682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4" y="296300"/>
            <a:ext cx="10515600" cy="1325563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PLANNING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424"/>
            <a:ext cx="12192000" cy="418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Street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643" y="1825625"/>
            <a:ext cx="10515600" cy="4351338"/>
          </a:xfrm>
        </p:spPr>
        <p:txBody>
          <a:bodyPr/>
          <a:lstStyle/>
          <a:p>
            <a:pPr lvl="0"/>
            <a:r>
              <a:rPr lang="en-US" dirty="0" smtClean="0"/>
              <a:t>Facilitate </a:t>
            </a:r>
            <a:r>
              <a:rPr lang="en-US" dirty="0"/>
              <a:t>multimodal transportation</a:t>
            </a:r>
          </a:p>
          <a:p>
            <a:pPr marL="0" lvl="0" indent="0">
              <a:buNone/>
            </a:pPr>
            <a:r>
              <a:rPr lang="en-US" dirty="0"/>
              <a:t>	Vehicles</a:t>
            </a:r>
          </a:p>
          <a:p>
            <a:pPr marL="0" lvl="0" indent="0">
              <a:buNone/>
            </a:pPr>
            <a:r>
              <a:rPr lang="en-US" dirty="0"/>
              <a:t>	Bicycles</a:t>
            </a:r>
          </a:p>
          <a:p>
            <a:pPr marL="0" indent="0">
              <a:buNone/>
            </a:pPr>
            <a:r>
              <a:rPr lang="en-US" dirty="0"/>
              <a:t>	Pedestrians</a:t>
            </a:r>
          </a:p>
          <a:p>
            <a:r>
              <a:rPr lang="en-US" dirty="0"/>
              <a:t>Increase quality of life</a:t>
            </a:r>
          </a:p>
          <a:p>
            <a:r>
              <a:rPr lang="en-US" dirty="0"/>
              <a:t>Increase property values</a:t>
            </a:r>
          </a:p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06" y="0"/>
            <a:ext cx="5106604" cy="663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1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5"/>
            <a:ext cx="11620500" cy="1325563"/>
          </a:xfrm>
        </p:spPr>
        <p:txBody>
          <a:bodyPr/>
          <a:lstStyle/>
          <a:p>
            <a:r>
              <a:rPr lang="en-US" dirty="0"/>
              <a:t>Plan of Conservation </a:t>
            </a:r>
            <a:br>
              <a:rPr lang="en-US" dirty="0"/>
            </a:br>
            <a:r>
              <a:rPr lang="en-US" dirty="0"/>
              <a:t>and Development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0"/>
            <a:ext cx="4876800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2020-2030</a:t>
            </a:r>
          </a:p>
          <a:p>
            <a:r>
              <a:rPr lang="en-US" dirty="0"/>
              <a:t>Town Planning and Zoning Commission</a:t>
            </a:r>
          </a:p>
          <a:p>
            <a:r>
              <a:rPr lang="en-US" dirty="0"/>
              <a:t>Pedestrian Plan</a:t>
            </a:r>
          </a:p>
          <a:p>
            <a:r>
              <a:rPr lang="en-US" dirty="0"/>
              <a:t>Bicycle Plan</a:t>
            </a:r>
          </a:p>
        </p:txBody>
      </p:sp>
    </p:spTree>
    <p:extLst>
      <p:ext uri="{BB962C8B-B14F-4D97-AF65-F5344CB8AC3E}">
        <p14:creationId xmlns:p14="http://schemas.microsoft.com/office/powerpoint/2010/main" val="39231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5"/>
            <a:ext cx="11620500" cy="1325563"/>
          </a:xfrm>
        </p:spPr>
        <p:txBody>
          <a:bodyPr/>
          <a:lstStyle/>
          <a:p>
            <a:r>
              <a:rPr lang="en-US" dirty="0"/>
              <a:t>POCD – Pedestrian Plan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Extend sidewalks</a:t>
            </a:r>
          </a:p>
          <a:p>
            <a:r>
              <a:rPr lang="en-US" dirty="0" smtClean="0"/>
              <a:t>Close </a:t>
            </a:r>
            <a:r>
              <a:rPr lang="en-US" dirty="0"/>
              <a:t>sidewalk gaps</a:t>
            </a:r>
          </a:p>
          <a:p>
            <a:r>
              <a:rPr lang="en-US" dirty="0"/>
              <a:t>High priority sidewalk (red)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85" y="0"/>
            <a:ext cx="5908215" cy="6858000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3799609" y="4867708"/>
            <a:ext cx="2296391" cy="342900"/>
          </a:xfrm>
          <a:prstGeom prst="wedgeRectCallout">
            <a:avLst>
              <a:gd name="adj1" fmla="val 173738"/>
              <a:gd name="adj2" fmla="val -11641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TON Project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3987394" y="5891645"/>
            <a:ext cx="2296391" cy="392041"/>
          </a:xfrm>
          <a:prstGeom prst="wedgeRectCallout">
            <a:avLst>
              <a:gd name="adj1" fmla="val 169212"/>
              <a:gd name="adj2" fmla="val 2500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CDOT Project </a:t>
            </a:r>
            <a:r>
              <a:rPr lang="en-US" dirty="0" smtClean="0">
                <a:solidFill>
                  <a:schemeClr val="tx1"/>
                </a:solidFill>
              </a:rPr>
              <a:t>007-250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5"/>
            <a:ext cx="11620500" cy="1325563"/>
          </a:xfrm>
        </p:spPr>
        <p:txBody>
          <a:bodyPr/>
          <a:lstStyle/>
          <a:p>
            <a:r>
              <a:rPr lang="en-US" dirty="0"/>
              <a:t>POCD – Bicycle Plan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Main Street (SR 176)</a:t>
            </a:r>
          </a:p>
          <a:p>
            <a:r>
              <a:rPr lang="en-US" dirty="0"/>
              <a:t>Not suitable for bicycles</a:t>
            </a:r>
          </a:p>
          <a:p>
            <a:r>
              <a:rPr lang="en-US" dirty="0"/>
              <a:t>High speed</a:t>
            </a:r>
          </a:p>
          <a:p>
            <a:r>
              <a:rPr lang="en-US" dirty="0"/>
              <a:t>Narrow pavement</a:t>
            </a:r>
          </a:p>
          <a:p>
            <a:r>
              <a:rPr lang="en-US" dirty="0"/>
              <a:t>Little to no shoulder</a:t>
            </a:r>
          </a:p>
          <a:p>
            <a:r>
              <a:rPr lang="en-US" dirty="0"/>
              <a:t>CDOT bicycle plan in TON = POCD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55" y="0"/>
            <a:ext cx="5854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6027" y="458643"/>
            <a:ext cx="3442855" cy="1325563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EXISTING</a:t>
            </a:r>
            <a:br>
              <a:rPr lang="en-US" u="sng" dirty="0">
                <a:solidFill>
                  <a:srgbClr val="002060"/>
                </a:solidFill>
              </a:rPr>
            </a:br>
            <a:r>
              <a:rPr lang="en-US" u="sng" dirty="0">
                <a:solidFill>
                  <a:srgbClr val="002060"/>
                </a:solidFill>
              </a:rPr>
              <a:t>CONDITIONS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9"/>
            <a:ext cx="3855027" cy="6853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Corridor Problems for Pedestrians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970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900’ Gap in Sidewalk Network</a:t>
            </a:r>
          </a:p>
          <a:p>
            <a:pPr lvl="0"/>
            <a:r>
              <a:rPr lang="en-US" dirty="0"/>
              <a:t>Unsafe for pedestrians to share the road with vehicles</a:t>
            </a:r>
          </a:p>
          <a:p>
            <a:pPr lvl="0"/>
            <a:r>
              <a:rPr lang="en-US" dirty="0"/>
              <a:t>High traffic volume (~10,000 VPD)</a:t>
            </a:r>
          </a:p>
          <a:p>
            <a:pPr lvl="0"/>
            <a:r>
              <a:rPr lang="en-US" dirty="0"/>
              <a:t>High Speed (40 MPH)</a:t>
            </a:r>
          </a:p>
          <a:p>
            <a:pPr lvl="0"/>
            <a:r>
              <a:rPr lang="en-US" dirty="0"/>
              <a:t>Narrow pavement</a:t>
            </a:r>
          </a:p>
          <a:p>
            <a:pPr lvl="0"/>
            <a:r>
              <a:rPr lang="en-US" dirty="0"/>
              <a:t>Little to no shoulder (1 to 2 feet)</a:t>
            </a:r>
          </a:p>
          <a:p>
            <a:pPr lvl="0"/>
            <a:r>
              <a:rPr lang="en-US" dirty="0"/>
              <a:t>Guiderail requires pedestrians to share road with vehicles</a:t>
            </a:r>
          </a:p>
          <a:p>
            <a:r>
              <a:rPr lang="en-US" dirty="0" smtClean="0"/>
              <a:t>Uneven/steep ground </a:t>
            </a:r>
            <a:r>
              <a:rPr lang="en-US" dirty="0"/>
              <a:t>requires pedestrians to share road with vehicles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92911"/>
            <a:ext cx="8077200" cy="1412089"/>
          </a:xfrm>
        </p:spPr>
        <p:txBody>
          <a:bodyPr lIns="45720" rIns="45720" anchor="t" anchorCtr="0">
            <a:normAutofit fontScale="90000"/>
          </a:bodyPr>
          <a:lstStyle/>
          <a:p>
            <a:r>
              <a:rPr lang="en-US" sz="6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Comments</a:t>
            </a:r>
            <a:r>
              <a:rPr lang="en-US" sz="330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30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dirty="0"/>
              <a:t/>
            </a:r>
            <a:br>
              <a:rPr lang="en-US" sz="7200" dirty="0"/>
            </a:br>
            <a:endParaRPr lang="en-US" sz="3299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4CDAD2-6945-4170-94CF-53B2749F3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45022"/>
            <a:ext cx="9795641" cy="4820068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Zoom™ application “Raise Hand” if you would like to participate during Public Participation.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calling into Zoom Meeting by telephone dial *(star) 9 to “Raise Hand” to be recognized.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Toll Free #’s (888) 788 0099 or (877) 853 5247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Webinar ID : 829 9046 8730#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Password: 649489#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30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0" y="568325"/>
            <a:ext cx="4460875" cy="1325563"/>
          </a:xfrm>
        </p:spPr>
        <p:txBody>
          <a:bodyPr/>
          <a:lstStyle/>
          <a:p>
            <a:r>
              <a:rPr lang="en-US" dirty="0"/>
              <a:t>900’ Sidewalk Gap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06"/>
            <a:ext cx="3873500" cy="688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537" y="441325"/>
            <a:ext cx="409892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Trucks and Pedestrians Share Roadway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4" cy="6858000"/>
          </a:xfrm>
        </p:spPr>
      </p:pic>
    </p:spTree>
    <p:extLst>
      <p:ext uri="{BB962C8B-B14F-4D97-AF65-F5344CB8AC3E}">
        <p14:creationId xmlns:p14="http://schemas.microsoft.com/office/powerpoint/2010/main" val="28168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537" y="441325"/>
            <a:ext cx="4098925" cy="1325563"/>
          </a:xfrm>
        </p:spPr>
        <p:txBody>
          <a:bodyPr>
            <a:normAutofit/>
          </a:bodyPr>
          <a:lstStyle/>
          <a:p>
            <a:r>
              <a:rPr lang="en-US" dirty="0"/>
              <a:t>Posted 40 MPH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4" cy="6858000"/>
          </a:xfrm>
        </p:spPr>
      </p:pic>
    </p:spTree>
    <p:extLst>
      <p:ext uri="{BB962C8B-B14F-4D97-AF65-F5344CB8AC3E}">
        <p14:creationId xmlns:p14="http://schemas.microsoft.com/office/powerpoint/2010/main" val="137681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537" y="441325"/>
            <a:ext cx="409892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Pedestrians Share Roadway with Vehicles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4" y="0"/>
            <a:ext cx="3857624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64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400" y="479425"/>
            <a:ext cx="3759200" cy="3432175"/>
          </a:xfrm>
        </p:spPr>
        <p:txBody>
          <a:bodyPr>
            <a:normAutofit/>
          </a:bodyPr>
          <a:lstStyle/>
          <a:p>
            <a:r>
              <a:rPr lang="en-US" dirty="0"/>
              <a:t>Uneven Ground Surface Covered with Poison Ivy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1" y="-28224"/>
            <a:ext cx="3873500" cy="688622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6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6548" y="720725"/>
            <a:ext cx="389890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Guide Rail Along Edge of Pavement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3857622" cy="68579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6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0" y="758825"/>
            <a:ext cx="2705100" cy="1325563"/>
          </a:xfrm>
        </p:spPr>
        <p:txBody>
          <a:bodyPr/>
          <a:lstStyle/>
          <a:p>
            <a:r>
              <a:rPr lang="en-US" dirty="0"/>
              <a:t>Narrow Pavement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46"/>
            <a:ext cx="3860800" cy="68636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7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PROPOSED SOLUTION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05" y="1407202"/>
            <a:ext cx="8544740" cy="545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0" y="669925"/>
            <a:ext cx="25273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Connect</a:t>
            </a:r>
            <a:br>
              <a:rPr lang="en-US" dirty="0"/>
            </a:br>
            <a:r>
              <a:rPr lang="en-US" dirty="0"/>
              <a:t>Sidewalk</a:t>
            </a:r>
            <a:br>
              <a:rPr lang="en-US" dirty="0"/>
            </a:br>
            <a:r>
              <a:rPr lang="en-US" dirty="0"/>
              <a:t>Gap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46"/>
            <a:ext cx="3860800" cy="686364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3" y="2917879"/>
            <a:ext cx="5112774" cy="38345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71536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Project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61103" y="1567719"/>
            <a:ext cx="10515600" cy="991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a streetscape project (similar to Newington Center)</a:t>
            </a:r>
          </a:p>
          <a:p>
            <a:r>
              <a:rPr lang="en-US" dirty="0"/>
              <a:t>New concrete sidewalk with minor corridor improvements</a:t>
            </a:r>
          </a:p>
        </p:txBody>
      </p:sp>
      <p:pic>
        <p:nvPicPr>
          <p:cNvPr id="5124" name="Picture 4" descr="Image result for red x with no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64" y="2917879"/>
            <a:ext cx="3831072" cy="383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917879"/>
            <a:ext cx="2873304" cy="3831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7" t="2805" r="26511"/>
          <a:stretch/>
        </p:blipFill>
        <p:spPr>
          <a:xfrm>
            <a:off x="8960432" y="2917879"/>
            <a:ext cx="2869618" cy="38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39" y="1815793"/>
            <a:ext cx="3982064" cy="43513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Town Engineer</a:t>
            </a:r>
          </a:p>
          <a:p>
            <a:pPr lvl="0"/>
            <a:r>
              <a:rPr lang="en-US" dirty="0"/>
              <a:t>Gary Fuerstenberg, PE</a:t>
            </a:r>
          </a:p>
          <a:p>
            <a:pPr lvl="1"/>
            <a:r>
              <a:rPr lang="en-US" sz="1800" dirty="0"/>
              <a:t>860-665-8572</a:t>
            </a:r>
          </a:p>
          <a:p>
            <a:pPr lvl="1"/>
            <a:r>
              <a:rPr lang="en-US" sz="1800" dirty="0"/>
              <a:t>gfuerstenberg@newingtonct.gov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955" y="1690688"/>
            <a:ext cx="7752045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Sidewalk</a:t>
            </a:r>
            <a:br>
              <a:rPr lang="en-US" dirty="0"/>
            </a:br>
            <a:r>
              <a:rPr lang="en-US" dirty="0"/>
              <a:t>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900’ New Sidewalk</a:t>
            </a:r>
          </a:p>
          <a:p>
            <a:pPr lvl="0"/>
            <a:r>
              <a:rPr lang="en-US" dirty="0"/>
              <a:t>Sidewalk Ramps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142" y="0"/>
            <a:ext cx="38576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4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Drainage</a:t>
            </a:r>
            <a:br>
              <a:rPr lang="en-US" dirty="0"/>
            </a:br>
            <a:r>
              <a:rPr lang="en-US" dirty="0"/>
              <a:t>Improvements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300’ New Curb</a:t>
            </a:r>
          </a:p>
          <a:p>
            <a:r>
              <a:rPr lang="en-US" dirty="0"/>
              <a:t>1 New Catch Basin</a:t>
            </a:r>
          </a:p>
          <a:p>
            <a:pPr lvl="0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87" y="0"/>
            <a:ext cx="38576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PRELIMINARY DESIGN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51" y="1350818"/>
            <a:ext cx="9126224" cy="55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790831"/>
              </p:ext>
            </p:extLst>
          </p:nvPr>
        </p:nvGraphicFramePr>
        <p:xfrm>
          <a:off x="2589861" y="457201"/>
          <a:ext cx="9602139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3" imgW="24688800" imgH="16459200" progId="AcroExch.Document.DC">
                  <p:embed/>
                </p:oleObj>
              </mc:Choice>
              <mc:Fallback>
                <p:oleObj name="Acrobat Document" r:id="rId3" imgW="24688800" imgH="16459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9861" y="457201"/>
                        <a:ext cx="9602139" cy="64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Main Street</a:t>
            </a:r>
          </a:p>
          <a:p>
            <a:pPr marL="0" indent="0">
              <a:buNone/>
            </a:pPr>
            <a:r>
              <a:rPr lang="en-US" dirty="0"/>
              <a:t>Sidewalk </a:t>
            </a:r>
          </a:p>
          <a:p>
            <a:pPr marL="0" indent="0">
              <a:buNone/>
            </a:pPr>
            <a:r>
              <a:rPr lang="en-US" dirty="0"/>
              <a:t>Connectivity</a:t>
            </a:r>
          </a:p>
          <a:p>
            <a:pPr marL="0" indent="0">
              <a:buNone/>
            </a:pPr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6337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189871"/>
              </p:ext>
            </p:extLst>
          </p:nvPr>
        </p:nvGraphicFramePr>
        <p:xfrm>
          <a:off x="2451735" y="365125"/>
          <a:ext cx="9740265" cy="649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Acrobat Document" r:id="rId3" imgW="24688800" imgH="16459200" progId="AcroExch.Document.DC">
                  <p:embed/>
                </p:oleObj>
              </mc:Choice>
              <mc:Fallback>
                <p:oleObj name="Acrobat Document" r:id="rId3" imgW="24688800" imgH="16459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51735" y="365125"/>
                        <a:ext cx="9740265" cy="649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Clearing</a:t>
            </a:r>
          </a:p>
          <a:p>
            <a:pPr lvl="0"/>
            <a:r>
              <a:rPr lang="en-US" dirty="0"/>
              <a:t>Sidewalk</a:t>
            </a:r>
          </a:p>
          <a:p>
            <a:pPr lvl="0"/>
            <a:r>
              <a:rPr lang="en-US" dirty="0"/>
              <a:t>Landscape </a:t>
            </a:r>
          </a:p>
        </p:txBody>
      </p:sp>
    </p:spTree>
    <p:extLst>
      <p:ext uri="{BB962C8B-B14F-4D97-AF65-F5344CB8AC3E}">
        <p14:creationId xmlns:p14="http://schemas.microsoft.com/office/powerpoint/2010/main" val="40160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134951"/>
              </p:ext>
            </p:extLst>
          </p:nvPr>
        </p:nvGraphicFramePr>
        <p:xfrm>
          <a:off x="3328267" y="945573"/>
          <a:ext cx="8869506" cy="5912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Acrobat Document" r:id="rId3" imgW="24688800" imgH="16459200" progId="AcroExch.Document.DC">
                  <p:embed/>
                </p:oleObj>
              </mc:Choice>
              <mc:Fallback>
                <p:oleObj name="Acrobat Document" r:id="rId3" imgW="24688800" imgH="16459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28267" y="945573"/>
                        <a:ext cx="8869506" cy="5912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90600" y="1978025"/>
            <a:ext cx="29267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Sidewalk</a:t>
            </a:r>
          </a:p>
          <a:p>
            <a:r>
              <a:rPr lang="en-US" dirty="0"/>
              <a:t>Sidewalk Ramp</a:t>
            </a:r>
          </a:p>
          <a:p>
            <a:r>
              <a:rPr lang="en-US" dirty="0"/>
              <a:t>Curb</a:t>
            </a:r>
          </a:p>
          <a:p>
            <a:r>
              <a:rPr lang="en-US" dirty="0"/>
              <a:t>Catch Basin</a:t>
            </a:r>
          </a:p>
          <a:p>
            <a:r>
              <a:rPr lang="en-US" dirty="0"/>
              <a:t>Pipe Profile</a:t>
            </a:r>
          </a:p>
          <a:p>
            <a:r>
              <a:rPr lang="en-US" dirty="0"/>
              <a:t>Easement</a:t>
            </a:r>
          </a:p>
        </p:txBody>
      </p:sp>
    </p:spTree>
    <p:extLst>
      <p:ext uri="{BB962C8B-B14F-4D97-AF65-F5344CB8AC3E}">
        <p14:creationId xmlns:p14="http://schemas.microsoft.com/office/powerpoint/2010/main" val="87469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Coordination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729" y="1815793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MDC – water and sewer</a:t>
            </a:r>
          </a:p>
          <a:p>
            <a:r>
              <a:rPr lang="en-US" dirty="0" err="1"/>
              <a:t>Eversource</a:t>
            </a:r>
            <a:r>
              <a:rPr lang="en-US" dirty="0"/>
              <a:t> (CL&amp;P) – electric</a:t>
            </a:r>
          </a:p>
          <a:p>
            <a:pPr lvl="0"/>
            <a:r>
              <a:rPr lang="en-US" dirty="0"/>
              <a:t>CNG – Gas</a:t>
            </a:r>
          </a:p>
          <a:p>
            <a:pPr lvl="0"/>
            <a:r>
              <a:rPr lang="en-US" dirty="0"/>
              <a:t>Frontier/ATT – communication</a:t>
            </a:r>
          </a:p>
          <a:p>
            <a:pPr lvl="0"/>
            <a:r>
              <a:rPr lang="en-US" dirty="0"/>
              <a:t>CDOT – storm water drainage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23" y="571501"/>
            <a:ext cx="6855478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9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" y="1608731"/>
            <a:ext cx="3096057" cy="3072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112" y="1584885"/>
            <a:ext cx="2781688" cy="2800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Design Guides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32" y="1584885"/>
            <a:ext cx="3230880" cy="32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to TON/residents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052" y="1825625"/>
            <a:ext cx="615577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Southbound </a:t>
            </a:r>
            <a:r>
              <a:rPr lang="en-US" dirty="0"/>
              <a:t>lane intermittent closures during construction</a:t>
            </a:r>
          </a:p>
          <a:p>
            <a:r>
              <a:rPr lang="en-US" dirty="0"/>
              <a:t>Minimum one lane open during construction</a:t>
            </a:r>
          </a:p>
          <a:p>
            <a:r>
              <a:rPr lang="en-US" dirty="0"/>
              <a:t>Maintain access to: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TON transfer station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Hopkins Drive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Private property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488" y="-17717"/>
            <a:ext cx="4858512" cy="687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12" y="345460"/>
            <a:ext cx="2730910" cy="1325563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FUNDING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33" y="0"/>
            <a:ext cx="9153267" cy="684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2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Town Manager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51" y="1825625"/>
            <a:ext cx="3230880" cy="328384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485185" y="1825625"/>
            <a:ext cx="47068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Engineering Staff</a:t>
            </a:r>
          </a:p>
          <a:p>
            <a:r>
              <a:rPr lang="en-US" dirty="0"/>
              <a:t>Planning Staff</a:t>
            </a:r>
          </a:p>
          <a:p>
            <a:r>
              <a:rPr lang="en-US" dirty="0"/>
              <a:t>Town </a:t>
            </a:r>
            <a:r>
              <a:rPr lang="en-US" dirty="0" smtClean="0"/>
              <a:t>Clerk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3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54" y="203716"/>
            <a:ext cx="7112029" cy="66542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63865" cy="4351338"/>
          </a:xfrm>
        </p:spPr>
        <p:txBody>
          <a:bodyPr>
            <a:normAutofit/>
          </a:bodyPr>
          <a:lstStyle/>
          <a:p>
            <a:r>
              <a:rPr lang="en-US" b="1" dirty="0" smtClean="0"/>
              <a:t>$525,000 </a:t>
            </a:r>
            <a:r>
              <a:rPr lang="en-US" b="1" dirty="0"/>
              <a:t>= Total Cost</a:t>
            </a:r>
          </a:p>
          <a:p>
            <a:r>
              <a:rPr lang="en-US" dirty="0"/>
              <a:t>Preliminary Design</a:t>
            </a:r>
          </a:p>
          <a:p>
            <a:r>
              <a:rPr lang="en-US" dirty="0" smtClean="0"/>
              <a:t>36 </a:t>
            </a:r>
            <a:r>
              <a:rPr lang="en-US" dirty="0"/>
              <a:t>Major Items = $365k</a:t>
            </a:r>
          </a:p>
          <a:p>
            <a:r>
              <a:rPr lang="en-US" dirty="0"/>
              <a:t>Minor </a:t>
            </a:r>
            <a:r>
              <a:rPr lang="en-US" dirty="0" smtClean="0"/>
              <a:t>Item Allowance = $70k</a:t>
            </a:r>
            <a:endParaRPr lang="en-US" dirty="0"/>
          </a:p>
          <a:p>
            <a:r>
              <a:rPr lang="en-US" dirty="0" smtClean="0"/>
              <a:t>Contingency </a:t>
            </a:r>
            <a:r>
              <a:rPr lang="en-US" dirty="0"/>
              <a:t>= $45k</a:t>
            </a:r>
          </a:p>
          <a:p>
            <a:r>
              <a:rPr lang="en-US" dirty="0"/>
              <a:t>Incidentals = $45k</a:t>
            </a:r>
          </a:p>
          <a:p>
            <a:r>
              <a:rPr lang="en-US" dirty="0"/>
              <a:t>Inflation = $</a:t>
            </a:r>
            <a:r>
              <a:rPr lang="en-US" dirty="0" smtClean="0"/>
              <a:t>0k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DACAAD2-5A9C-4558-89D8-BBE1788D84A6}"/>
              </a:ext>
            </a:extLst>
          </p:cNvPr>
          <p:cNvSpPr/>
          <p:nvPr/>
        </p:nvSpPr>
        <p:spPr>
          <a:xfrm>
            <a:off x="8102662" y="1589809"/>
            <a:ext cx="914400" cy="458715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4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Sources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TON Sidewalk Maintenance CIP funds</a:t>
            </a:r>
          </a:p>
          <a:p>
            <a:r>
              <a:rPr lang="en-US" dirty="0"/>
              <a:t>CDOT Community Connectivity Grant funds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Improve pedestrian safety, mobility, and connectivity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Sidewalks connect neighborhoods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0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39" y="152401"/>
            <a:ext cx="9935362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884" y="250031"/>
            <a:ext cx="2819400" cy="1325563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34313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Application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/>
              <a:t>Grant Solicitation </a:t>
            </a:r>
            <a:r>
              <a:rPr lang="en-US" dirty="0"/>
              <a:t>Announced – 31 AUG 2020</a:t>
            </a:r>
          </a:p>
          <a:p>
            <a:pPr marL="0" lvl="0" indent="0">
              <a:buNone/>
            </a:pPr>
            <a:r>
              <a:rPr lang="en-US" dirty="0"/>
              <a:t>Public Outreach – 6 OCT 2020</a:t>
            </a:r>
          </a:p>
          <a:p>
            <a:pPr marL="0" lvl="0" indent="0">
              <a:buNone/>
            </a:pPr>
            <a:r>
              <a:rPr lang="en-US" dirty="0"/>
              <a:t>Town Council Meeting – 13 OCT 2020</a:t>
            </a:r>
          </a:p>
          <a:p>
            <a:pPr marL="0" lvl="0" indent="0">
              <a:buNone/>
            </a:pPr>
            <a:r>
              <a:rPr lang="en-US" dirty="0" smtClean="0"/>
              <a:t>Application Due – 16 OCT 2020</a:t>
            </a:r>
          </a:p>
        </p:txBody>
      </p:sp>
    </p:spTree>
    <p:extLst>
      <p:ext uri="{BB962C8B-B14F-4D97-AF65-F5344CB8AC3E}">
        <p14:creationId xmlns:p14="http://schemas.microsoft.com/office/powerpoint/2010/main" val="2487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Project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~24 month duration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589624"/>
              </p:ext>
            </p:extLst>
          </p:nvPr>
        </p:nvGraphicFramePr>
        <p:xfrm>
          <a:off x="4177144" y="1392384"/>
          <a:ext cx="7349836" cy="54656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39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86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7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77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effectLst/>
                        </a:rPr>
                        <a:t>Description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>
                          <a:effectLst/>
                        </a:rPr>
                        <a:t>Duration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effectLst/>
                        </a:rPr>
                        <a:t>Estimate Date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779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effectLst/>
                        </a:rPr>
                        <a:t>Prepare CCGP Application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</a:rPr>
                        <a:t>1 month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</a:rPr>
                        <a:t>Fall 2020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902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effectLst/>
                        </a:rPr>
                        <a:t>CCPG Selection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</a:rPr>
                        <a:t>TBD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</a:rPr>
                        <a:t>Fall 2020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902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>
                          <a:effectLst/>
                        </a:rPr>
                        <a:t>Commitment to Funding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</a:rPr>
                        <a:t>TBD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</a:rPr>
                        <a:t>Winter 2021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902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>
                          <a:effectLst/>
                        </a:rPr>
                        <a:t>Prepare Final Design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</a:rPr>
                        <a:t>6 months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</a:rPr>
                        <a:t>Winter-Spring 2021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902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effectLst/>
                        </a:rPr>
                        <a:t>Utility Coordination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</a:rPr>
                        <a:t>2 months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</a:rPr>
                        <a:t>Spring 2021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902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effectLst/>
                        </a:rPr>
                        <a:t>CDOT Encroachment Permit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</a:rPr>
                        <a:t>2 months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</a:rPr>
                        <a:t>Summer 2021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902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>
                          <a:effectLst/>
                        </a:rPr>
                        <a:t>Prepare Bidding Documents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</a:rPr>
                        <a:t>2 months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</a:rPr>
                        <a:t>Fall 2021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902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>
                          <a:effectLst/>
                        </a:rPr>
                        <a:t>Bidding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</a:rPr>
                        <a:t>2 months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</a:rPr>
                        <a:t>Winter 2022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902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>
                          <a:effectLst/>
                        </a:rPr>
                        <a:t>Select Contractor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</a:rPr>
                        <a:t>2 months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</a:rPr>
                        <a:t>Spring 2022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779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>
                          <a:effectLst/>
                        </a:rPr>
                        <a:t>Construction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</a:rPr>
                        <a:t>2 months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</a:rPr>
                        <a:t>Summer 2022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97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98" y="0"/>
            <a:ext cx="6879702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5292"/>
            <a:ext cx="6764594" cy="1325563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GRANT APPLICATION</a:t>
            </a:r>
          </a:p>
        </p:txBody>
      </p:sp>
    </p:spTree>
    <p:extLst>
      <p:ext uri="{BB962C8B-B14F-4D97-AF65-F5344CB8AC3E}">
        <p14:creationId xmlns:p14="http://schemas.microsoft.com/office/powerpoint/2010/main" val="163015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Bicycle and Pedestrian Safety</a:t>
            </a:r>
          </a:p>
          <a:p>
            <a:r>
              <a:rPr lang="en-US" dirty="0"/>
              <a:t>Bicycle Facilities</a:t>
            </a:r>
          </a:p>
          <a:p>
            <a:r>
              <a:rPr lang="en-US" dirty="0"/>
              <a:t>Sidewalk Facilities</a:t>
            </a:r>
          </a:p>
          <a:p>
            <a:r>
              <a:rPr lang="en-US" dirty="0"/>
              <a:t>Transit Facilities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93" y="0"/>
            <a:ext cx="5910007" cy="6858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519993" y="3937000"/>
            <a:ext cx="762000" cy="0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7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Improvements -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973"/>
            <a:ext cx="12192000" cy="4093028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8" name="Straight Connector 7"/>
          <p:cNvCxnSpPr/>
          <p:nvPr/>
        </p:nvCxnSpPr>
        <p:spPr>
          <a:xfrm>
            <a:off x="495300" y="2959100"/>
            <a:ext cx="5956300" cy="0"/>
          </a:xfrm>
          <a:prstGeom prst="line">
            <a:avLst/>
          </a:prstGeom>
          <a:ln w="254000">
            <a:solidFill>
              <a:srgbClr val="FFFF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02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CCGP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555" y="179612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Site Location Map</a:t>
            </a:r>
          </a:p>
          <a:p>
            <a:r>
              <a:rPr lang="en-US" dirty="0"/>
              <a:t>Preliminary Engineering Plans</a:t>
            </a:r>
          </a:p>
          <a:p>
            <a:r>
              <a:rPr lang="en-US" dirty="0"/>
              <a:t>Project Schedule</a:t>
            </a:r>
          </a:p>
          <a:p>
            <a:r>
              <a:rPr lang="en-US" b="1" dirty="0"/>
              <a:t>Letters of Support</a:t>
            </a:r>
          </a:p>
          <a:p>
            <a:pPr lvl="0"/>
            <a:r>
              <a:rPr lang="en-US" dirty="0"/>
              <a:t>Endorsement by Municipality</a:t>
            </a:r>
          </a:p>
          <a:p>
            <a:r>
              <a:rPr lang="en-US" dirty="0"/>
              <a:t>Description of Project</a:t>
            </a:r>
          </a:p>
          <a:p>
            <a:r>
              <a:rPr lang="en-US" dirty="0"/>
              <a:t>Safety and Accessibility</a:t>
            </a:r>
          </a:p>
          <a:p>
            <a:r>
              <a:rPr lang="en-US" dirty="0"/>
              <a:t>Transportation Equity</a:t>
            </a:r>
          </a:p>
          <a:p>
            <a:pPr lvl="0"/>
            <a:r>
              <a:rPr lang="en-US" dirty="0"/>
              <a:t>Cost Estimate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81" y="0"/>
            <a:ext cx="596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6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52909" cy="1325563"/>
          </a:xfrm>
        </p:spPr>
        <p:txBody>
          <a:bodyPr/>
          <a:lstStyle/>
          <a:p>
            <a:r>
              <a:rPr lang="en-US" dirty="0"/>
              <a:t>CCGP Application – Letter of Support/Opposition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555" y="1796128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Town Engineer</a:t>
            </a:r>
          </a:p>
          <a:p>
            <a:pPr lvl="1"/>
            <a:r>
              <a:rPr lang="en-US" dirty="0"/>
              <a:t>Gary Fuerstenberg, PE</a:t>
            </a:r>
          </a:p>
          <a:p>
            <a:pPr lvl="1"/>
            <a:r>
              <a:rPr lang="en-US" dirty="0"/>
              <a:t>200 Garfield Street Newington CT 06111</a:t>
            </a:r>
          </a:p>
          <a:p>
            <a:pPr lvl="1"/>
            <a:r>
              <a:rPr lang="en-US" dirty="0"/>
              <a:t>gfuerstenberg@newingtonct.gov</a:t>
            </a:r>
          </a:p>
          <a:p>
            <a:pPr lvl="0"/>
            <a:r>
              <a:rPr lang="en-US" dirty="0"/>
              <a:t>Town Planner</a:t>
            </a:r>
          </a:p>
          <a:p>
            <a:pPr lvl="1"/>
            <a:r>
              <a:rPr lang="en-US" dirty="0"/>
              <a:t>Craig Minor</a:t>
            </a:r>
          </a:p>
          <a:p>
            <a:pPr lvl="1"/>
            <a:r>
              <a:rPr lang="en-US" dirty="0"/>
              <a:t>200 Garfield Street Newington CT 06111</a:t>
            </a:r>
          </a:p>
          <a:p>
            <a:pPr lvl="1"/>
            <a:r>
              <a:rPr lang="en-US" dirty="0"/>
              <a:t>cminor@newingtonct.gov</a:t>
            </a:r>
          </a:p>
          <a:p>
            <a:pPr lvl="0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15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Connectivity Grant </a:t>
            </a: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Connecticut Department of Transportation (CDOT)</a:t>
            </a:r>
          </a:p>
          <a:p>
            <a:r>
              <a:rPr lang="en-US" dirty="0"/>
              <a:t>Competitive application processes (169 Towns)</a:t>
            </a:r>
          </a:p>
          <a:p>
            <a:r>
              <a:rPr lang="en-US" dirty="0"/>
              <a:t>Small scale improvements</a:t>
            </a:r>
          </a:p>
          <a:p>
            <a:r>
              <a:rPr lang="en-US" dirty="0"/>
              <a:t>$125k to $600k per town</a:t>
            </a:r>
          </a:p>
          <a:p>
            <a:r>
              <a:rPr lang="en-US" dirty="0"/>
              <a:t>Improve pedestrian and bicycle safety and accessibility</a:t>
            </a:r>
          </a:p>
          <a:p>
            <a:r>
              <a:rPr lang="en-US" dirty="0"/>
              <a:t>Encourage healthy and sustainable modes of transportation</a:t>
            </a:r>
          </a:p>
          <a:p>
            <a:r>
              <a:rPr lang="en-US" dirty="0"/>
              <a:t>Facilitate social and economic opportunities</a:t>
            </a:r>
          </a:p>
          <a:p>
            <a:r>
              <a:rPr lang="en-US" dirty="0"/>
              <a:t>Construction activities only</a:t>
            </a:r>
          </a:p>
          <a:p>
            <a:r>
              <a:rPr lang="en-US" dirty="0"/>
              <a:t>Exclude engineering/design costs</a:t>
            </a:r>
          </a:p>
        </p:txBody>
      </p:sp>
    </p:spTree>
    <p:extLst>
      <p:ext uri="{BB962C8B-B14F-4D97-AF65-F5344CB8AC3E}">
        <p14:creationId xmlns:p14="http://schemas.microsoft.com/office/powerpoint/2010/main" val="823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064" y="1835457"/>
            <a:ext cx="10515600" cy="4351338"/>
          </a:xfrm>
        </p:spPr>
        <p:txBody>
          <a:bodyPr/>
          <a:lstStyle/>
          <a:p>
            <a:r>
              <a:rPr lang="en-US" dirty="0"/>
              <a:t>Discussion</a:t>
            </a:r>
          </a:p>
          <a:p>
            <a:r>
              <a:rPr lang="en-US" dirty="0" smtClean="0"/>
              <a:t>Comments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1542569"/>
            <a:ext cx="9482898" cy="530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92911"/>
            <a:ext cx="8077200" cy="1412089"/>
          </a:xfrm>
        </p:spPr>
        <p:txBody>
          <a:bodyPr lIns="45720" rIns="45720" anchor="t" anchorCtr="0">
            <a:normAutofit fontScale="90000"/>
          </a:bodyPr>
          <a:lstStyle/>
          <a:p>
            <a:r>
              <a:rPr lang="en-US" sz="6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Comments</a:t>
            </a:r>
            <a:r>
              <a:rPr lang="en-US" sz="330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30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dirty="0"/>
              <a:t/>
            </a:r>
            <a:br>
              <a:rPr lang="en-US" sz="7200" dirty="0"/>
            </a:br>
            <a:endParaRPr lang="en-US" sz="3299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4CDAD2-6945-4170-94CF-53B2749F3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45022"/>
            <a:ext cx="9795641" cy="4820068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Zoom™ application “Raise Hand” if you would like to participate during Public Participation.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calling into Zoom Meeting by telephone dial *(star) 9 to “Raise Hand” to be recognized.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Toll Free #’s (888) 788 0099 or (877) 853 5247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Webinar ID : 829 9046 8730#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Password: 649489#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41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Engineering Data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Planning Data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Existing Condition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Proposed Solution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Preliminary Design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Funding Sources</a:t>
            </a:r>
          </a:p>
          <a:p>
            <a:r>
              <a:rPr lang="en-US" dirty="0">
                <a:solidFill>
                  <a:srgbClr val="002060"/>
                </a:solidFill>
              </a:rPr>
              <a:t>Schedule</a:t>
            </a:r>
          </a:p>
          <a:p>
            <a:r>
              <a:rPr lang="en-US" dirty="0">
                <a:solidFill>
                  <a:srgbClr val="002060"/>
                </a:solidFill>
              </a:rPr>
              <a:t>Grant Application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Presentation Summary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1325881"/>
            <a:ext cx="7379848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164" y="365125"/>
            <a:ext cx="11921836" cy="1325563"/>
          </a:xfrm>
        </p:spPr>
        <p:txBody>
          <a:bodyPr/>
          <a:lstStyle/>
          <a:p>
            <a:r>
              <a:rPr lang="en-US" dirty="0" smtClean="0"/>
              <a:t>Project Origin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733211"/>
              </p:ext>
            </p:extLst>
          </p:nvPr>
        </p:nvGraphicFramePr>
        <p:xfrm>
          <a:off x="6878782" y="-18757"/>
          <a:ext cx="5313218" cy="6876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Acrobat Document" r:id="rId3" imgW="5829199" imgH="7543800" progId="AcroExch.Document.DC">
                  <p:embed/>
                </p:oleObj>
              </mc:Choice>
              <mc:Fallback>
                <p:oleObj name="Acrobat Document" r:id="rId3" imgW="5829199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78782" y="-18757"/>
                        <a:ext cx="5313218" cy="6876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871319"/>
              </p:ext>
            </p:extLst>
          </p:nvPr>
        </p:nvGraphicFramePr>
        <p:xfrm>
          <a:off x="0" y="1542577"/>
          <a:ext cx="6878782" cy="5315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Acrobat Document" r:id="rId5" imgW="7543732" imgH="5829300" progId="AcroExch.Document.DC">
                  <p:embed/>
                </p:oleObj>
              </mc:Choice>
              <mc:Fallback>
                <p:oleObj name="Acrobat Document" r:id="rId5" imgW="7543732" imgH="5829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542577"/>
                        <a:ext cx="6878782" cy="5315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50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00" y="0"/>
            <a:ext cx="10538052" cy="684622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748287" y="5834417"/>
            <a:ext cx="102295" cy="348174"/>
          </a:xfrm>
          <a:prstGeom prst="line">
            <a:avLst/>
          </a:prstGeom>
          <a:ln w="1270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9031" y="384790"/>
            <a:ext cx="4251569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Project Corridor</a:t>
            </a:r>
          </a:p>
        </p:txBody>
      </p:sp>
    </p:spTree>
    <p:extLst>
      <p:ext uri="{BB962C8B-B14F-4D97-AF65-F5344CB8AC3E}">
        <p14:creationId xmlns:p14="http://schemas.microsoft.com/office/powerpoint/2010/main" val="713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031" y="384790"/>
            <a:ext cx="10515600" cy="1325563"/>
          </a:xfrm>
        </p:spPr>
        <p:txBody>
          <a:bodyPr/>
          <a:lstStyle/>
          <a:p>
            <a:r>
              <a:rPr lang="en-US" dirty="0"/>
              <a:t>Corridor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3947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Former Landfill</a:t>
            </a:r>
          </a:p>
          <a:p>
            <a:pPr lvl="0"/>
            <a:r>
              <a:rPr lang="en-US" dirty="0"/>
              <a:t>Churchill Park</a:t>
            </a:r>
          </a:p>
          <a:p>
            <a:pPr lvl="0"/>
            <a:r>
              <a:rPr lang="en-US" dirty="0"/>
              <a:t>Abandoned I291 corridor</a:t>
            </a:r>
          </a:p>
          <a:p>
            <a:pPr lvl="0"/>
            <a:r>
              <a:rPr lang="en-US" dirty="0"/>
              <a:t>1995 – Hopkins Drive</a:t>
            </a:r>
          </a:p>
          <a:p>
            <a:pPr lvl="1"/>
            <a:r>
              <a:rPr lang="en-US" dirty="0"/>
              <a:t>Hopkins Village</a:t>
            </a:r>
          </a:p>
          <a:p>
            <a:pPr lvl="0"/>
            <a:r>
              <a:rPr lang="en-US" dirty="0"/>
              <a:t>1997 </a:t>
            </a:r>
            <a:r>
              <a:rPr lang="en-US" dirty="0" err="1"/>
              <a:t>Middlewoods</a:t>
            </a:r>
            <a:endParaRPr lang="en-US" dirty="0"/>
          </a:p>
          <a:p>
            <a:pPr lvl="0"/>
            <a:r>
              <a:rPr lang="en-US" dirty="0"/>
              <a:t>2018 – CDOT resurfaced</a:t>
            </a:r>
          </a:p>
          <a:p>
            <a:pPr lvl="0"/>
            <a:r>
              <a:rPr lang="en-US" dirty="0"/>
              <a:t>Sidewalk gap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779" y="0"/>
            <a:ext cx="3773439" cy="6867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0BA2CEC-2912-4DA9-A311-8834928426E7}"/>
              </a:ext>
            </a:extLst>
          </p:cNvPr>
          <p:cNvSpPr/>
          <p:nvPr/>
        </p:nvSpPr>
        <p:spPr>
          <a:xfrm rot="21037195">
            <a:off x="6622721" y="263797"/>
            <a:ext cx="420130" cy="47921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27858</TotalTime>
  <Words>842</Words>
  <Application>Microsoft Office PowerPoint</Application>
  <PresentationFormat>Widescreen</PresentationFormat>
  <Paragraphs>254</Paragraphs>
  <Slides>51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Wingdings</vt:lpstr>
      <vt:lpstr>Office Theme</vt:lpstr>
      <vt:lpstr>Adobe Acrobat Document</vt:lpstr>
      <vt:lpstr>PUBLIC MEETING 6 October 2002</vt:lpstr>
      <vt:lpstr>Public Comments  </vt:lpstr>
      <vt:lpstr>Introduction</vt:lpstr>
      <vt:lpstr>Thank You</vt:lpstr>
      <vt:lpstr>Community Connectivity Grant Summary</vt:lpstr>
      <vt:lpstr>Presentation Summary</vt:lpstr>
      <vt:lpstr>Project Origin</vt:lpstr>
      <vt:lpstr>Project Corridor</vt:lpstr>
      <vt:lpstr>Corridor History</vt:lpstr>
      <vt:lpstr>ENGINEERING DATA</vt:lpstr>
      <vt:lpstr>Road Classification</vt:lpstr>
      <vt:lpstr>CDOT Traffic Data</vt:lpstr>
      <vt:lpstr>PLANNING DATA</vt:lpstr>
      <vt:lpstr>Complete Street Program</vt:lpstr>
      <vt:lpstr>Plan of Conservation  and Development</vt:lpstr>
      <vt:lpstr>POCD – Pedestrian Plan</vt:lpstr>
      <vt:lpstr>POCD – Bicycle Plan</vt:lpstr>
      <vt:lpstr>EXISTING CONDITIONS</vt:lpstr>
      <vt:lpstr>Corridor Problems for Pedestrians</vt:lpstr>
      <vt:lpstr>900’ Sidewalk Gap</vt:lpstr>
      <vt:lpstr>Trucks and Pedestrians Share Roadway</vt:lpstr>
      <vt:lpstr>Posted 40 MPH</vt:lpstr>
      <vt:lpstr>Pedestrians Share Roadway with Vehicles</vt:lpstr>
      <vt:lpstr>Uneven Ground Surface Covered with Poison Ivy</vt:lpstr>
      <vt:lpstr>Guide Rail Along Edge of Pavement</vt:lpstr>
      <vt:lpstr>Narrow Pavement</vt:lpstr>
      <vt:lpstr>PROPOSED SOLUTION</vt:lpstr>
      <vt:lpstr>Connect Sidewalk Gap</vt:lpstr>
      <vt:lpstr>Proposed Project</vt:lpstr>
      <vt:lpstr>Sidewalk Improvements</vt:lpstr>
      <vt:lpstr>Drainage Improvements</vt:lpstr>
      <vt:lpstr>PRELIMINARY DESIGN</vt:lpstr>
      <vt:lpstr>Title</vt:lpstr>
      <vt:lpstr>Plans</vt:lpstr>
      <vt:lpstr>Details</vt:lpstr>
      <vt:lpstr>Utility Coordination</vt:lpstr>
      <vt:lpstr>Engineering Design Guides</vt:lpstr>
      <vt:lpstr>Impact to TON/residents</vt:lpstr>
      <vt:lpstr>FUNDING</vt:lpstr>
      <vt:lpstr>Cost Estimate</vt:lpstr>
      <vt:lpstr>Funding Sources</vt:lpstr>
      <vt:lpstr>SCHEDULE</vt:lpstr>
      <vt:lpstr>Grant Application Schedule</vt:lpstr>
      <vt:lpstr>Preliminary Project Schedule</vt:lpstr>
      <vt:lpstr>GRANT APPLICATION</vt:lpstr>
      <vt:lpstr>Eligible Improvements</vt:lpstr>
      <vt:lpstr>Eligible Improvements - Project</vt:lpstr>
      <vt:lpstr>CCGP Application</vt:lpstr>
      <vt:lpstr>CCGP Application – Letter of Support/Opposition</vt:lpstr>
      <vt:lpstr>Closing</vt:lpstr>
      <vt:lpstr>Public Comments  </vt:lpstr>
    </vt:vector>
  </TitlesOfParts>
  <Company>Town of Newington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MEETING</dc:title>
  <dc:creator>Fuerstenberg, Gary</dc:creator>
  <cp:lastModifiedBy>Fuerstenberg, Gary</cp:lastModifiedBy>
  <cp:revision>364</cp:revision>
  <cp:lastPrinted>2019-07-29T23:05:48Z</cp:lastPrinted>
  <dcterms:created xsi:type="dcterms:W3CDTF">2019-01-08T20:39:37Z</dcterms:created>
  <dcterms:modified xsi:type="dcterms:W3CDTF">2020-10-06T21:37:58Z</dcterms:modified>
</cp:coreProperties>
</file>